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2803750" cx="302752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482">
          <p15:clr>
            <a:srgbClr val="A4A3A4"/>
          </p15:clr>
        </p15:guide>
        <p15:guide id="2" pos="9536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hja5RPb1o4rcOPKlvZV0GPH/k55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482" orient="horz"/>
        <p:guide pos="953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2270641" y="7005156"/>
            <a:ext cx="25733931" cy="149020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65"/>
              <a:buFont typeface="Calibri"/>
              <a:buNone/>
              <a:defRPr sz="1986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3784402" y="22481887"/>
            <a:ext cx="22706410" cy="10334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/>
            </a:lvl1pPr>
            <a:lvl2pPr lvl="1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sz="6622"/>
            </a:lvl2pPr>
            <a:lvl3pPr lvl="2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sz="5960"/>
            </a:lvl3pPr>
            <a:lvl4pPr lvl="3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4pPr>
            <a:lvl5pPr lvl="4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5pPr>
            <a:lvl6pPr lvl="5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6pPr>
            <a:lvl7pPr lvl="6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7pPr>
            <a:lvl8pPr lvl="7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8pPr>
            <a:lvl9pPr lvl="8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1558310" y="11917631"/>
            <a:ext cx="27158594" cy="26112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6792642" y="17151963"/>
            <a:ext cx="36274211" cy="65280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6452763" y="10813091"/>
            <a:ext cx="36274211" cy="192058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2065654" y="10671229"/>
            <a:ext cx="26112371" cy="178051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65"/>
              <a:buFont typeface="Calibri"/>
              <a:buNone/>
              <a:defRPr sz="1986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2065654" y="28644846"/>
            <a:ext cx="26112371" cy="936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6622"/>
              <a:buNone/>
              <a:defRPr sz="6622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960"/>
              <a:buNone/>
              <a:defRPr sz="596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2081421" y="11394520"/>
            <a:ext cx="12866966" cy="271585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15326826" y="11394520"/>
            <a:ext cx="12866966" cy="271585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2085364" y="2278913"/>
            <a:ext cx="26112371" cy="8273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2085368" y="10492870"/>
            <a:ext cx="12807832" cy="51423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b="1" sz="7946"/>
            </a:lvl1pPr>
            <a:lvl2pPr indent="-2286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b="1" sz="6622"/>
            </a:lvl2pPr>
            <a:lvl3pPr indent="-2286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b="1" sz="5960"/>
            </a:lvl3pPr>
            <a:lvl4pPr indent="-2286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4pPr>
            <a:lvl5pPr indent="-2286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5pPr>
            <a:lvl6pPr indent="-2286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6pPr>
            <a:lvl7pPr indent="-2286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7pPr>
            <a:lvl8pPr indent="-2286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8pPr>
            <a:lvl9pPr indent="-2286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2085368" y="15635264"/>
            <a:ext cx="12807832" cy="22997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15326828" y="10492870"/>
            <a:ext cx="12870909" cy="514239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b="1" sz="7946"/>
            </a:lvl1pPr>
            <a:lvl2pPr indent="-2286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b="1" sz="6622"/>
            </a:lvl2pPr>
            <a:lvl3pPr indent="-2286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b="1" sz="5960"/>
            </a:lvl3pPr>
            <a:lvl4pPr indent="-2286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4pPr>
            <a:lvl5pPr indent="-2286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5pPr>
            <a:lvl6pPr indent="-2286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6pPr>
            <a:lvl7pPr indent="-2286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7pPr>
            <a:lvl8pPr indent="-2286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8pPr>
            <a:lvl9pPr indent="-2286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b="1" sz="5297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15326828" y="15635264"/>
            <a:ext cx="12870909" cy="22997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2085364" y="2853584"/>
            <a:ext cx="9764544" cy="99875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95"/>
              <a:buFont typeface="Calibri"/>
              <a:buNone/>
              <a:defRPr sz="1059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901382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0595"/>
              <a:buChar char="•"/>
              <a:defRPr sz="10595"/>
            </a:lvl1pPr>
            <a:lvl2pPr indent="-817308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9271"/>
              <a:buChar char="•"/>
              <a:defRPr sz="9271"/>
            </a:lvl2pPr>
            <a:lvl3pPr indent="-733171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7946"/>
              <a:buChar char="•"/>
              <a:defRPr sz="7946"/>
            </a:lvl3pPr>
            <a:lvl4pPr indent="-649097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4pPr>
            <a:lvl5pPr indent="-649097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5pPr>
            <a:lvl6pPr indent="-649097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6pPr>
            <a:lvl7pPr indent="-649097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7pPr>
            <a:lvl8pPr indent="-649097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8pPr>
            <a:lvl9pPr indent="-649096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1pPr>
            <a:lvl2pPr indent="-2286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4635"/>
              <a:buNone/>
              <a:defRPr sz="4635"/>
            </a:lvl2pPr>
            <a:lvl3pPr indent="-2286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973"/>
              <a:buNone/>
              <a:defRPr sz="3973"/>
            </a:lvl3pPr>
            <a:lvl4pPr indent="-2286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4pPr>
            <a:lvl5pPr indent="-2286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5pPr>
            <a:lvl6pPr indent="-2286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6pPr>
            <a:lvl7pPr indent="-2286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7pPr>
            <a:lvl8pPr indent="-2286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8pPr>
            <a:lvl9pPr indent="-2286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2085364" y="2853584"/>
            <a:ext cx="9764544" cy="998754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95"/>
              <a:buFont typeface="Calibri"/>
              <a:buNone/>
              <a:defRPr sz="1059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2870909" y="6162959"/>
            <a:ext cx="15326827" cy="3041841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2085364" y="12841129"/>
            <a:ext cx="9764544" cy="237897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1pPr>
            <a:lvl2pPr indent="-228600" lvl="1" marL="914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4635"/>
              <a:buNone/>
              <a:defRPr sz="4635"/>
            </a:lvl2pPr>
            <a:lvl3pPr indent="-228600" lvl="2" marL="1371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973"/>
              <a:buNone/>
              <a:defRPr sz="3973"/>
            </a:lvl3pPr>
            <a:lvl4pPr indent="-228600" lvl="3" marL="1828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4pPr>
            <a:lvl5pPr indent="-228600" lvl="4" marL="22860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5pPr>
            <a:lvl6pPr indent="-228600" lvl="5" marL="27432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6pPr>
            <a:lvl7pPr indent="-228600" lvl="6" marL="32004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7pPr>
            <a:lvl8pPr indent="-228600" lvl="7" marL="3657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8pPr>
            <a:lvl9pPr indent="-228600" lvl="8" marL="41148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68"/>
              <a:buFont typeface="Calibri"/>
              <a:buNone/>
              <a:defRPr b="0" i="0" sz="145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817308" lvl="0" marL="457200" marR="0" rtl="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9271"/>
              <a:buFont typeface="Arial"/>
              <a:buChar char="•"/>
              <a:defRPr b="0" i="0" sz="927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33171" lvl="1" marL="914400" marR="0" rtl="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7946"/>
              <a:buFont typeface="Arial"/>
              <a:buChar char="•"/>
              <a:defRPr b="0" i="0" sz="79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649097" lvl="2" marL="1371600" marR="0" rtl="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Char char="•"/>
              <a:defRPr b="0" i="0" sz="662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607060" lvl="3" marL="1828800" marR="0" rtl="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b="0" i="0" sz="5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07060" lvl="4" marL="2286000" marR="0" rtl="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b="0" i="0" sz="5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607060" lvl="5" marL="2743200" marR="0" rtl="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b="0" i="0" sz="5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607060" lvl="6" marL="3200400" marR="0" rtl="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b="0" i="0" sz="5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607060" lvl="7" marL="3657600" marR="0" rtl="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b="0" i="0" sz="5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07059" lvl="8" marL="4114800" marR="0" rtl="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b="0" i="0" sz="5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97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97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397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margarita.marin@ubo.cl" TargetMode="External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129" y="762907"/>
            <a:ext cx="6150340" cy="300466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/>
          <p:nvPr/>
        </p:nvSpPr>
        <p:spPr>
          <a:xfrm>
            <a:off x="206685" y="6263384"/>
            <a:ext cx="29801403" cy="251197"/>
          </a:xfrm>
          <a:prstGeom prst="roundRect">
            <a:avLst>
              <a:gd fmla="val 16667" name="adj"/>
            </a:avLst>
          </a:prstGeom>
          <a:solidFill>
            <a:srgbClr val="0A00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333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325562" y="6524892"/>
            <a:ext cx="14152176" cy="911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326" u="none" cap="none" strike="noStrike">
                <a:solidFill>
                  <a:srgbClr val="0A0036"/>
                </a:solidFill>
                <a:latin typeface="Calibri"/>
                <a:ea typeface="Calibri"/>
                <a:cs typeface="Calibri"/>
                <a:sym typeface="Calibri"/>
              </a:rPr>
              <a:t>INTRODUCCIÓN </a:t>
            </a:r>
            <a:endParaRPr b="1" i="0" sz="5326" u="none" cap="none" strike="noStrike">
              <a:solidFill>
                <a:srgbClr val="0A00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691279" y="3097798"/>
            <a:ext cx="28832213" cy="11707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8" u="none" cap="none" strike="noStrike">
                <a:solidFill>
                  <a:srgbClr val="0A0036"/>
                </a:solidFill>
                <a:latin typeface="Calibri"/>
                <a:ea typeface="Calibri"/>
                <a:cs typeface="Calibri"/>
                <a:sym typeface="Calibri"/>
              </a:rPr>
              <a:t>Título de la iniciativa</a:t>
            </a:r>
            <a:endParaRPr b="0" i="0" sz="7008" u="none" cap="none" strike="noStrike">
              <a:solidFill>
                <a:srgbClr val="0A00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325562" y="36368218"/>
            <a:ext cx="7686932" cy="6852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53" u="none" cap="none" strike="noStrike">
                <a:solidFill>
                  <a:srgbClr val="0A0036"/>
                </a:solidFill>
                <a:latin typeface="Calibri"/>
                <a:ea typeface="Calibri"/>
                <a:cs typeface="Calibri"/>
                <a:sym typeface="Calibri"/>
              </a:rPr>
              <a:t>REFERENCIAS BIBLIOGRÁFICAS</a:t>
            </a:r>
            <a:endParaRPr b="1" sz="3853">
              <a:solidFill>
                <a:srgbClr val="0A00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1931720" y="5119481"/>
            <a:ext cx="26631243" cy="8275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aseline="30000" lang="en-US" sz="2097">
                <a:solidFill>
                  <a:srgbClr val="0A0036"/>
                </a:solidFill>
                <a:latin typeface="Cambria"/>
                <a:ea typeface="Cambria"/>
                <a:cs typeface="Cambria"/>
                <a:sym typeface="Cambria"/>
              </a:rPr>
              <a:t>1 </a:t>
            </a:r>
            <a:r>
              <a:rPr lang="en-US" sz="2097">
                <a:solidFill>
                  <a:srgbClr val="0A0036"/>
                </a:solidFill>
                <a:latin typeface="Cambria"/>
                <a:ea typeface="Cambria"/>
                <a:cs typeface="Cambria"/>
                <a:sym typeface="Cambria"/>
              </a:rPr>
              <a:t>Afiliación, ejemplo: Dirección de Sostenibilidad, Vicerrectoría de Vinculación con el Medio, Universidad Bernardo O’Higgins. Correo: </a:t>
            </a:r>
            <a:r>
              <a:rPr lang="en-US" sz="2097" u="sng">
                <a:solidFill>
                  <a:srgbClr val="0A0036"/>
                </a:solidFill>
                <a:latin typeface="Cambria"/>
                <a:ea typeface="Cambria"/>
                <a:cs typeface="Cambria"/>
                <a:sym typeface="Cambria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margarita.marin@ubo.cl</a:t>
            </a:r>
            <a:endParaRPr sz="2097">
              <a:solidFill>
                <a:srgbClr val="0A0036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l">
              <a:spcBef>
                <a:spcPts val="749"/>
              </a:spcBef>
              <a:spcAft>
                <a:spcPts val="0"/>
              </a:spcAft>
              <a:buNone/>
            </a:pPr>
            <a:r>
              <a:rPr baseline="30000" lang="en-US" sz="2097">
                <a:solidFill>
                  <a:srgbClr val="0A0036"/>
                </a:solidFill>
                <a:latin typeface="Cambria"/>
                <a:ea typeface="Cambria"/>
                <a:cs typeface="Cambria"/>
                <a:sym typeface="Cambria"/>
              </a:rPr>
              <a:t>2 </a:t>
            </a:r>
            <a:r>
              <a:rPr lang="en-US" sz="2097">
                <a:solidFill>
                  <a:srgbClr val="0A0036"/>
                </a:solidFill>
                <a:latin typeface="Cambria"/>
                <a:ea typeface="Cambria"/>
                <a:cs typeface="Cambria"/>
                <a:sym typeface="Cambria"/>
              </a:rPr>
              <a:t>Afiliación, ejemplo: Ingeniería civil en Medio Ambiente y Sustentabilidad, Escuela de Ingeniería civil y Ciencias Geospaciales, Factultad de Ingeniería, Ciencia y Tecnología, Universidad Bernardo O’Higgins.</a:t>
            </a:r>
            <a:endParaRPr/>
          </a:p>
        </p:txBody>
      </p:sp>
      <p:sp>
        <p:nvSpPr>
          <p:cNvPr id="90" name="Google Shape;90;p1"/>
          <p:cNvSpPr/>
          <p:nvPr/>
        </p:nvSpPr>
        <p:spPr>
          <a:xfrm>
            <a:off x="922049" y="4370719"/>
            <a:ext cx="28832212" cy="10143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595">
                <a:solidFill>
                  <a:srgbClr val="0A0036"/>
                </a:solidFill>
                <a:latin typeface="Cambria"/>
                <a:ea typeface="Cambria"/>
                <a:cs typeface="Cambria"/>
                <a:sym typeface="Cambria"/>
              </a:rPr>
              <a:t>Apellido, Nombre</a:t>
            </a:r>
            <a:r>
              <a:rPr b="1" baseline="30000" lang="en-US" sz="3595">
                <a:solidFill>
                  <a:srgbClr val="0A0036"/>
                </a:solidFill>
                <a:latin typeface="Cambria"/>
                <a:ea typeface="Cambria"/>
                <a:cs typeface="Cambria"/>
                <a:sym typeface="Cambria"/>
              </a:rPr>
              <a:t>1 </a:t>
            </a:r>
            <a:r>
              <a:rPr b="1" lang="en-US" sz="3595">
                <a:solidFill>
                  <a:srgbClr val="0A0036"/>
                </a:solidFill>
                <a:latin typeface="Cambria"/>
                <a:ea typeface="Cambria"/>
                <a:cs typeface="Cambria"/>
                <a:sym typeface="Cambria"/>
              </a:rPr>
              <a:t>; Apellido, Nombre</a:t>
            </a:r>
            <a:r>
              <a:rPr b="1" baseline="30000" lang="en-US" sz="3595">
                <a:solidFill>
                  <a:srgbClr val="0A0036"/>
                </a:solidFill>
                <a:latin typeface="Cambria"/>
                <a:ea typeface="Cambria"/>
                <a:cs typeface="Cambria"/>
                <a:sym typeface="Cambria"/>
              </a:rPr>
              <a:t>2</a:t>
            </a:r>
            <a:endParaRPr baseline="30000" sz="3595">
              <a:solidFill>
                <a:srgbClr val="0A0036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aseline="30000" sz="3595">
              <a:solidFill>
                <a:srgbClr val="0A0036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4477738" y="6491324"/>
            <a:ext cx="15471913" cy="911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326">
                <a:solidFill>
                  <a:srgbClr val="0A0036"/>
                </a:solidFill>
                <a:latin typeface="Calibri"/>
                <a:ea typeface="Calibri"/>
                <a:cs typeface="Calibri"/>
                <a:sym typeface="Calibri"/>
              </a:rPr>
              <a:t>OBJETIVO Y CONTEXTO</a:t>
            </a:r>
            <a:endParaRPr b="1" sz="5326">
              <a:solidFill>
                <a:srgbClr val="0A00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253734" y="17214534"/>
            <a:ext cx="9958346" cy="911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326">
                <a:solidFill>
                  <a:srgbClr val="0A0036"/>
                </a:solidFill>
                <a:latin typeface="Calibri"/>
                <a:ea typeface="Calibri"/>
                <a:cs typeface="Calibri"/>
                <a:sym typeface="Calibri"/>
              </a:rPr>
              <a:t>METODOLOGÍA APLICADA</a:t>
            </a:r>
            <a:endParaRPr b="1" sz="5326">
              <a:solidFill>
                <a:srgbClr val="0A00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206689" y="780586"/>
            <a:ext cx="29861837" cy="41012367"/>
          </a:xfrm>
          <a:prstGeom prst="rect">
            <a:avLst/>
          </a:prstGeom>
          <a:noFill/>
          <a:ln cap="flat" cmpd="sng" w="114300">
            <a:solidFill>
              <a:srgbClr val="0A003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9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325562" y="37306034"/>
            <a:ext cx="29252884" cy="35014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12872" lvl="0" marL="412872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8"/>
              <a:buFont typeface="Calibri"/>
              <a:buAutoNum type="arabicPeriod"/>
            </a:pPr>
            <a:r>
              <a:rPr lang="en-US" sz="240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Choi, J., &amp; Ahn, Y. (2015). Biohydrogen Fermentation from Sucrose and Piggery Waste with High Levels of Bicarbonate Alkalinity. </a:t>
            </a:r>
            <a:r>
              <a:rPr b="1" i="1" lang="en-US" sz="240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Energies 2015</a:t>
            </a:r>
            <a:r>
              <a:rPr lang="en-US" sz="240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Vol. 8, Pages 1716-1729, 8(3), 1716–1729. </a:t>
            </a:r>
            <a:endParaRPr/>
          </a:p>
          <a:p>
            <a:pPr indent="-412872" lvl="0" marL="412872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8"/>
              <a:buFont typeface="Calibri"/>
              <a:buAutoNum type="arabicPeriod"/>
            </a:pPr>
            <a:r>
              <a:rPr lang="en-US" sz="240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Watanabe, R., Tada, C., Baba, Y., Fukuda, Y., &amp; Nakai, Y. (2013). Enhancing methane production during the anaerobic digestion of crude glycerol using Japanese cedar charcoal. </a:t>
            </a:r>
            <a:r>
              <a:rPr b="1" i="1" lang="en-US" sz="240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Bioresource Technology</a:t>
            </a:r>
            <a:r>
              <a:rPr lang="en-US" sz="240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150, 387–392. </a:t>
            </a:r>
            <a:endParaRPr/>
          </a:p>
          <a:p>
            <a:pPr indent="-412872" lvl="0" marL="412872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8"/>
              <a:buFont typeface="Calibri"/>
              <a:buAutoNum type="arabicPeriod"/>
            </a:pPr>
            <a:r>
              <a:rPr lang="en-US" sz="240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Zhao, W., Jeanne Huang, J., Hua, B., Huang, Z., Droste, R. L., Chen, L., Wang, B., Yang, C., &amp; Yang, S. (2020). A new strategy to recover from volatile fatty acid inhibition in anaerobic digestion by photosynthetic bacteria. </a:t>
            </a:r>
            <a:r>
              <a:rPr b="1" i="1" lang="en-US" sz="240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Bioresource Technology</a:t>
            </a:r>
            <a:r>
              <a:rPr lang="en-US" sz="2408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311, 123501. </a:t>
            </a:r>
            <a:endParaRPr/>
          </a:p>
          <a:p>
            <a:pPr indent="-259963" lvl="0" marL="412872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8"/>
              <a:buFont typeface="Calibri"/>
              <a:buNone/>
            </a:pPr>
            <a:r>
              <a:t/>
            </a:r>
            <a:endParaRPr sz="2408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963" lvl="0" marL="412872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8"/>
              <a:buFont typeface="Calibri"/>
              <a:buNone/>
            </a:pPr>
            <a:r>
              <a:t/>
            </a:r>
            <a:endParaRPr sz="2408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963" lvl="0" marL="412872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8"/>
              <a:buFont typeface="Calibri"/>
              <a:buNone/>
            </a:pPr>
            <a:r>
              <a:t/>
            </a:r>
            <a:endParaRPr sz="2408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9963" lvl="0" marL="412872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8"/>
              <a:buFont typeface="Calibri"/>
              <a:buNone/>
            </a:pPr>
            <a:r>
              <a:t/>
            </a:r>
            <a:endParaRPr sz="2408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9356" lvl="0" marL="412872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90"/>
              <a:buFont typeface="Calibri"/>
              <a:buNone/>
            </a:pPr>
            <a:r>
              <a:t/>
            </a:r>
            <a:endParaRPr sz="289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215560" y="17027975"/>
            <a:ext cx="29801403" cy="251197"/>
          </a:xfrm>
          <a:prstGeom prst="roundRect">
            <a:avLst>
              <a:gd fmla="val 16667" name="adj"/>
            </a:avLst>
          </a:prstGeom>
          <a:solidFill>
            <a:srgbClr val="0A00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33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237967" y="28933744"/>
            <a:ext cx="725689" cy="384272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96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265130" y="27616301"/>
            <a:ext cx="29801403" cy="251197"/>
          </a:xfrm>
          <a:prstGeom prst="roundRect">
            <a:avLst>
              <a:gd fmla="val 16667" name="adj"/>
            </a:avLst>
          </a:prstGeom>
          <a:solidFill>
            <a:srgbClr val="0A00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33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06685" y="36099342"/>
            <a:ext cx="29801403" cy="251197"/>
          </a:xfrm>
          <a:prstGeom prst="roundRect">
            <a:avLst>
              <a:gd fmla="val 16667" name="adj"/>
            </a:avLst>
          </a:prstGeom>
          <a:solidFill>
            <a:srgbClr val="0A003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333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473909" y="944976"/>
            <a:ext cx="7620000" cy="2451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0" name="Google Shape;100;p1"/>
          <p:cNvCxnSpPr/>
          <p:nvPr/>
        </p:nvCxnSpPr>
        <p:spPr>
          <a:xfrm>
            <a:off x="14477740" y="6514580"/>
            <a:ext cx="0" cy="10692000"/>
          </a:xfrm>
          <a:prstGeom prst="straightConnector1">
            <a:avLst/>
          </a:prstGeom>
          <a:noFill/>
          <a:ln cap="flat" cmpd="sng" w="114300">
            <a:solidFill>
              <a:srgbClr val="0A0036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1" name="Google Shape;101;p1"/>
          <p:cNvSpPr txBox="1"/>
          <p:nvPr/>
        </p:nvSpPr>
        <p:spPr>
          <a:xfrm>
            <a:off x="325562" y="27837927"/>
            <a:ext cx="14812043" cy="9119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326">
                <a:solidFill>
                  <a:srgbClr val="0A0036"/>
                </a:solidFill>
                <a:latin typeface="Calibri"/>
                <a:ea typeface="Calibri"/>
                <a:cs typeface="Calibri"/>
                <a:sym typeface="Calibri"/>
              </a:rPr>
              <a:t>RESULTADOS CLAVE Y LECCIONES APRENDIDA</a:t>
            </a:r>
            <a:endParaRPr b="1" sz="5326">
              <a:solidFill>
                <a:srgbClr val="0A003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2013 - Tema de 2022">
  <a:themeElements>
    <a:clrScheme name="Office 2013 - Tema de 202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2014-08-01T20:58:06Z</dcterms:created>
  <dc:creator>Jhosy Pagés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0x0101002C2DAD77688BB84D8D876F4F19029AFC</vt:lpwstr>
  </property>
</Properties>
</file>